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CB1"/>
    <a:srgbClr val="144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2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585F-00C1-4960-AEEA-1169745721C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2060-D64D-48B9-9A94-B9B2F39F7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5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585F-00C1-4960-AEEA-1169745721C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2060-D64D-48B9-9A94-B9B2F39F7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4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585F-00C1-4960-AEEA-1169745721C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2060-D64D-48B9-9A94-B9B2F39F7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4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585F-00C1-4960-AEEA-1169745721C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2060-D64D-48B9-9A94-B9B2F39F7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8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585F-00C1-4960-AEEA-1169745721C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2060-D64D-48B9-9A94-B9B2F39F7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4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585F-00C1-4960-AEEA-1169745721C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2060-D64D-48B9-9A94-B9B2F39F7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9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585F-00C1-4960-AEEA-1169745721C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2060-D64D-48B9-9A94-B9B2F39F7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7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585F-00C1-4960-AEEA-1169745721C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2060-D64D-48B9-9A94-B9B2F39F7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7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585F-00C1-4960-AEEA-1169745721C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2060-D64D-48B9-9A94-B9B2F39F7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0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585F-00C1-4960-AEEA-1169745721C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2060-D64D-48B9-9A94-B9B2F39F7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4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585F-00C1-4960-AEEA-1169745721C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2060-D64D-48B9-9A94-B9B2F39F7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3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585F-00C1-4960-AEEA-1169745721C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92060-D64D-48B9-9A94-B9B2F39F7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94" y="627493"/>
            <a:ext cx="4053754" cy="1360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3499" y="3140373"/>
            <a:ext cx="731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252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отделки, применяемые в ЖД-12</a:t>
            </a:r>
            <a:endParaRPr lang="ru-RU" sz="2400" b="1" dirty="0">
              <a:solidFill>
                <a:srgbClr val="2252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9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3644" y="911179"/>
            <a:ext cx="3907766" cy="643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«Ванная комната и санузел»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Стяжка из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самовыравнивающейся смеси ГОСТ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31358-2019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обмазочной цементной гидроизоляцией.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Стены без отделки</a:t>
            </a: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Выводы инженерных коммуникаций.</a:t>
            </a: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азводка кабелей внутренней системы электроснабжения.</a:t>
            </a: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становка подразетников, распаячных коробок, розеток и выключателей.</a:t>
            </a: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олотенцесушитель из нержавеющей стали П-образный.  </a:t>
            </a:r>
          </a:p>
          <a:p>
            <a:pPr marL="0" lvl="1" algn="just">
              <a:lnSpc>
                <a:spcPct val="107000"/>
              </a:lnSpc>
              <a:spcAft>
                <a:spcPts val="0"/>
              </a:spcAft>
            </a:pP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spcAft>
                <a:spcPts val="0"/>
              </a:spcAft>
            </a:pPr>
            <a:r>
              <a:rPr lang="ru-RU" sz="1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«Жилые комнаты»  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Стяжка из самовыравнивающейся смеси ГОСТ 31358-2019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стен из ячеистых блоков и из кирпича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предусмотрены два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слоя шпатлевки по огрунтованной поверхности на подготовленное основание. Для перегородок из паз-гребневых плит – белая затирка швов и грунтовка.  .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азводка кабелей внутренней системы электроснабжения.</a:t>
            </a: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становка подразетников, распаячных коробок, розеток и выключателей.</a:t>
            </a: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Утепление откосов оконных проемов.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«Кухня»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Стяжка из самовыравнивающейся смеси ГОСТ 31358-2019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2-м этаже по звукоизолирующему покрытию).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стен из </a:t>
            </a:r>
            <a:r>
              <a:rPr lang="ru-RU" sz="1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ячеистобетонных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блоков и из кирпича предусмотрены два слоя шпатлевки по </a:t>
            </a:r>
            <a:r>
              <a:rPr lang="ru-RU" sz="1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огрунтованной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поверхности. Для перегородок из паз-гребневых плит – белая затирка швов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грунтовка.  </a:t>
            </a:r>
          </a:p>
          <a:p>
            <a:pPr marL="0" lvl="1" algn="just">
              <a:lnSpc>
                <a:spcPct val="107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3.Разводка кабелей внутренней системы электроснабжения.</a:t>
            </a:r>
          </a:p>
          <a:p>
            <a:pPr marL="0" lvl="1" algn="just">
              <a:lnSpc>
                <a:spcPct val="107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4.Установка подразетников, распаячных коробок, розеток и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выключателей.</a:t>
            </a:r>
          </a:p>
          <a:p>
            <a:pPr marL="0" lvl="1" algn="just">
              <a:lnSpc>
                <a:spcPct val="107000"/>
              </a:lnSpc>
            </a:pP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spcAft>
                <a:spcPts val="0"/>
              </a:spcAft>
            </a:pPr>
            <a:endParaRPr lang="ru-RU" sz="1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5725" algn="just">
              <a:lnSpc>
                <a:spcPct val="107000"/>
              </a:lnSpc>
              <a:spcAft>
                <a:spcPts val="0"/>
              </a:spcAft>
            </a:pP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1999" cy="3623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ОТДЕЛКА «ПРЕДЧИСТОВАЯ»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7637" y="560084"/>
            <a:ext cx="7907547" cy="26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Отделка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«Предчистовая» -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промежуточный вариант между черновой и чистовой отделкой. 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нее входит: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28005" y="1091702"/>
            <a:ext cx="3367179" cy="570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07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5.Утепление откосов оконных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проемов листовым материалом на основе вспененного полиэтилена.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Кладовая»</a:t>
            </a: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Стяжка из самовыравнивающейся смеси ГОСТ 31358-2019. </a:t>
            </a:r>
            <a:endParaRPr lang="ru-RU" sz="1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buFont typeface="+mj-lt"/>
              <a:buAutoNum type="arabicPeriod"/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стен из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ячеистобетонных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блоков и из кирпича предусмотрены два слоя шпатлевки по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огрунтованной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поверхности. Для перегородок из паз-гребневых плит – белая затирка швов и грунтовка. 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Разводка кабелей внутренней системы электроснабжения.</a:t>
            </a:r>
          </a:p>
          <a:p>
            <a:pPr lvl="0" algn="just">
              <a:lnSpc>
                <a:spcPct val="107000"/>
              </a:lnSpc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Прихожая»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Стяжка из самовыравнивающейся смеси ГОСТ 31358-2019. </a:t>
            </a:r>
          </a:p>
          <a:p>
            <a:pPr marL="0" lvl="1" algn="just">
              <a:lnSpc>
                <a:spcPct val="107000"/>
              </a:lnSpc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стен из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ячеистобетонных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блоков и из кирпича предусмотрены два слоя шпатлевки по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огрунтованной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поверхности. Для перегородок из паз-гребневых плит – белая затирка швов и грунтовка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1" algn="just">
              <a:lnSpc>
                <a:spcPct val="107000"/>
              </a:lnSpc>
              <a:buFont typeface="+mj-lt"/>
              <a:buAutoNum type="arabicPeriod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Разводка кабелей внутренней системы электроснабжения.</a:t>
            </a:r>
          </a:p>
          <a:p>
            <a:pPr marL="0" lvl="1" algn="just">
              <a:lnSpc>
                <a:spcPct val="107000"/>
              </a:lnSpc>
              <a:buFont typeface="+mj-lt"/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Установка подразетников, распаячных коробок, розеток и выключателей.</a:t>
            </a:r>
          </a:p>
          <a:p>
            <a:pPr marL="0" lvl="1" algn="just">
              <a:lnSpc>
                <a:spcPct val="107000"/>
              </a:lnSpc>
              <a:buFont typeface="+mj-lt"/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Установка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квартирного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электрощита.</a:t>
            </a:r>
          </a:p>
          <a:p>
            <a:pPr marL="0" lvl="1" algn="just">
              <a:lnSpc>
                <a:spcPct val="107000"/>
              </a:lnSpc>
              <a:buFont typeface="+mj-lt"/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Установка входной деревянной двери.</a:t>
            </a:r>
          </a:p>
          <a:p>
            <a:pPr lvl="0" algn="just">
              <a:lnSpc>
                <a:spcPct val="107000"/>
              </a:lnSpc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«Лоджия»</a:t>
            </a:r>
          </a:p>
          <a:p>
            <a:pPr marL="228600" lvl="0" indent="-228600" algn="just">
              <a:lnSpc>
                <a:spcPct val="107000"/>
              </a:lnSpc>
              <a:buFontTx/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Разводка кабелей внутренней системы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электроснабжения, установка светильника </a:t>
            </a:r>
            <a:r>
              <a:rPr lang="en-US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en-US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Стяжка из самовыравнивающейся смеси ГОСТ 31358-2019. 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едчистовая отделка квартиры: плюсы и минусы в новострой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9" y="560084"/>
            <a:ext cx="2863970" cy="22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8151966" y="1164566"/>
            <a:ext cx="1" cy="5374257"/>
          </a:xfrm>
          <a:prstGeom prst="line">
            <a:avLst/>
          </a:prstGeom>
          <a:ln w="76200">
            <a:solidFill>
              <a:srgbClr val="216C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82" y="3110141"/>
            <a:ext cx="2865297" cy="32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9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2626" y="1008944"/>
            <a:ext cx="4587963" cy="6251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«Ванная комната и санузел»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algn="just">
              <a:lnSpc>
                <a:spcPct val="107000"/>
              </a:lnSpc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Стяжка из самовыравнивающейся смеси ГОСТ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31358-2019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обмазочной цементной гидроизоляцией.</a:t>
            </a:r>
          </a:p>
          <a:p>
            <a:pPr marL="22860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Стены без отделки</a:t>
            </a:r>
          </a:p>
          <a:p>
            <a:pPr marL="22860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Потолок прогрунтован грунтовкой глубокого проникновения белого цвета 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слой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Выводы инженерных коммуникаций.</a:t>
            </a:r>
          </a:p>
          <a:p>
            <a:pPr marL="22860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Разводка кабелей внутренней системы электроснабжения.</a:t>
            </a:r>
          </a:p>
          <a:p>
            <a:pPr marL="22860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Установка подразетников, распаячных коробок, розеток и выключателей.</a:t>
            </a:r>
          </a:p>
          <a:p>
            <a:pPr marL="22860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Полотенцесушитель из нержавеющей стали П-образный.  </a:t>
            </a:r>
          </a:p>
          <a:p>
            <a:pPr marL="22860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азводка и монтаж электрических полов в выделенной зоне. </a:t>
            </a:r>
          </a:p>
          <a:p>
            <a:pPr marL="228600" lvl="1" algn="just">
              <a:lnSpc>
                <a:spcPct val="107000"/>
              </a:lnSpc>
              <a:spcAft>
                <a:spcPts val="0"/>
              </a:spcAft>
              <a:tabLst>
                <a:tab pos="5287963" algn="l"/>
                <a:tab pos="7262813" algn="l"/>
              </a:tabLst>
            </a:pP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algn="just">
              <a:lnSpc>
                <a:spcPct val="107000"/>
              </a:lnSpc>
              <a:spcAft>
                <a:spcPts val="0"/>
              </a:spcAft>
              <a:tabLst>
                <a:tab pos="5287963" algn="l"/>
                <a:tab pos="7262813" algn="l"/>
              </a:tabLst>
            </a:pPr>
            <a:r>
              <a:rPr lang="ru-RU" sz="1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«Жилые комнаты»  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algn="just">
              <a:lnSpc>
                <a:spcPct val="107000"/>
              </a:lnSpc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Стяжка из самовыравнивающейся смеси ГОСТ 31358-2019. </a:t>
            </a:r>
          </a:p>
          <a:p>
            <a:pPr marL="22860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 слоя шпатлевки по огрунтованной поверхности стен. </a:t>
            </a:r>
          </a:p>
          <a:p>
            <a:pPr marL="22860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Утепление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оконных проемов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листовым материалом на основе вспененного полиэтилена, с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зашивкой ПВХ панелью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установка пластиковых подоконников. </a:t>
            </a:r>
          </a:p>
          <a:p>
            <a:pPr marL="228600" lvl="1" algn="just">
              <a:lnSpc>
                <a:spcPct val="107000"/>
              </a:lnSpc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Потолок прогрунтован грунтовкой глубокого проникновения белого цвета 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слой.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Разводка кабелей внутренней системы электроснабжения.</a:t>
            </a:r>
          </a:p>
          <a:p>
            <a:pPr marL="228600" lvl="1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Установка подразетников, распаячных коробок, розеток и выключателей.</a:t>
            </a:r>
          </a:p>
          <a:p>
            <a:pPr marL="228600" lvl="0" algn="just">
              <a:lnSpc>
                <a:spcPct val="107000"/>
              </a:lnSpc>
              <a:spcAft>
                <a:spcPts val="0"/>
              </a:spcAft>
              <a:tabLst>
                <a:tab pos="5287963" algn="l"/>
                <a:tab pos="7262813" algn="l"/>
              </a:tabLst>
            </a:pP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«Кухня»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algn="just">
              <a:lnSpc>
                <a:spcPct val="107000"/>
              </a:lnSpc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Стяжка из самовыравнивающейся смеси ГОСТ 31358-2019. </a:t>
            </a:r>
            <a:endParaRPr lang="ru-RU" sz="1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algn="just">
              <a:lnSpc>
                <a:spcPct val="107000"/>
              </a:lnSpc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слоя шпатлевки по огрунтованной поверхности стен. 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algn="just">
              <a:lnSpc>
                <a:spcPct val="107000"/>
              </a:lnSpc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Утепление  оконных проемов с зашивкой ПВХ панелью и установка пластиковых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подоконников.</a:t>
            </a:r>
          </a:p>
          <a:p>
            <a:pPr marL="228600" lvl="1" algn="just">
              <a:lnSpc>
                <a:spcPct val="107000"/>
              </a:lnSpc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Потолок прогрунтован грунтовкой глубокого проникновения белого цвета в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слой.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2" indent="-47625" algn="just">
              <a:lnSpc>
                <a:spcPct val="107000"/>
              </a:lnSpc>
              <a:tabLst>
                <a:tab pos="5287963" algn="l"/>
                <a:tab pos="7262813" algn="l"/>
              </a:tabLs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Разводка кабелей внутренней системы электроснабжения.</a:t>
            </a:r>
          </a:p>
          <a:p>
            <a:pPr marL="228600" lvl="2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2" algn="just">
              <a:lnSpc>
                <a:spcPct val="107000"/>
              </a:lnSpc>
              <a:spcAft>
                <a:spcPts val="0"/>
              </a:spcAft>
              <a:tabLst>
                <a:tab pos="5287963" algn="l"/>
                <a:tab pos="7262813" algn="l"/>
              </a:tabLst>
            </a:pP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3429000"/>
            <a:ext cx="3095625" cy="3248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1999" cy="3623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ОТДЕЛКА «ТЕПЛЫЙ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WHITE-BOX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4" descr="ЖК &quot;Сурская ривьера&quot; 39.9 м², квартира с отделкой WhiteBox: купить готовый  дизайн-проект однокомнатной квартиры в стиле &quot;Современный&quot; для жк &quot;сурская  ривьера&quot; - ReRoo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613602"/>
            <a:ext cx="2914967" cy="27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82715" y="554332"/>
            <a:ext cx="8229885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38100" algn="just">
              <a:lnSpc>
                <a:spcPct val="107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Отделка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«Теплый 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hite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box»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комплекс работ, который направлен на создание подходящих условий в квартирах для дальнейшей чистовой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отделки. 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ней предусмотрены:</a:t>
            </a:r>
            <a:endParaRPr lang="en-US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44698" y="1095555"/>
            <a:ext cx="3967193" cy="581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algn="just">
              <a:lnSpc>
                <a:spcPct val="107000"/>
              </a:lnSpc>
              <a:tabLst>
                <a:tab pos="5287963" algn="l"/>
                <a:tab pos="7262813" algn="l"/>
              </a:tabLs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Установка подразетников, распаячных коробок, розеток и выключателей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lvl="2" indent="-47625" algn="just">
              <a:lnSpc>
                <a:spcPct val="107000"/>
              </a:lnSpc>
              <a:buAutoNum type="arabicPeriod" startAt="7"/>
              <a:tabLst>
                <a:tab pos="5287963" algn="l"/>
                <a:tab pos="7262813" algn="l"/>
              </a:tabLs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Разводка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монтаж электрических полов в выделенной зоне.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1" algn="just">
              <a:lnSpc>
                <a:spcPct val="107000"/>
              </a:lnSpc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Кладовая»</a:t>
            </a:r>
          </a:p>
          <a:p>
            <a:pPr marL="180975" lvl="1" algn="just">
              <a:lnSpc>
                <a:spcPct val="107000"/>
              </a:lnSpc>
              <a:buFont typeface="+mj-lt"/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Стяжка из самовыравнивающейся смеси ГОСТ 31358-2019. </a:t>
            </a:r>
          </a:p>
          <a:p>
            <a:pPr marL="180975" lvl="1" algn="just">
              <a:lnSpc>
                <a:spcPct val="107000"/>
              </a:lnSpc>
              <a:buFont typeface="+mj-lt"/>
              <a:buAutoNum type="arabicPeriod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слоя шпатлевки по огрунтованной поверхности стен.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1" algn="just">
              <a:lnSpc>
                <a:spcPct val="107000"/>
              </a:lnSpc>
              <a:buFont typeface="+mj-lt"/>
              <a:buAutoNum type="arabicPeriod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Разводка кабелей внутренней системы электроснабжения.</a:t>
            </a:r>
          </a:p>
          <a:p>
            <a:pPr marL="228600" lvl="0" indent="-47625" algn="just">
              <a:lnSpc>
                <a:spcPct val="107000"/>
              </a:lnSpc>
              <a:spcAft>
                <a:spcPts val="0"/>
              </a:spcAft>
              <a:tabLst>
                <a:tab pos="5287963" algn="l"/>
                <a:tab pos="7262813" algn="l"/>
              </a:tabLst>
            </a:pP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«Прихожая»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algn="just">
              <a:lnSpc>
                <a:spcPct val="107000"/>
              </a:lnSpc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Стяжка из самовыравнивающейся смеси ГОСТ 31358-2019. </a:t>
            </a:r>
          </a:p>
          <a:p>
            <a:pPr marL="228600" lvl="1" indent="-47625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слоя шпатлевки по огрунтованной поверхности стен. </a:t>
            </a:r>
          </a:p>
          <a:p>
            <a:pPr marL="228600" lvl="1" indent="-47625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Потолок прогрунтован грунтовкой глубокого проникновения белого цвета 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слой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indent="-47625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Разводка кабелей внутренней системы электроснабжения.</a:t>
            </a:r>
          </a:p>
          <a:p>
            <a:pPr marL="228600" lvl="1" indent="-47625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Установка подразетников, распаячных коробок, розеток и выключателей.</a:t>
            </a:r>
          </a:p>
          <a:p>
            <a:pPr marL="228600" lvl="1" indent="-47625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Разводка и монтаж электрических полов в выделенной зоне. </a:t>
            </a:r>
          </a:p>
          <a:p>
            <a:pPr marL="228600" lvl="1" indent="-47625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Установка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металлической входной двери 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Torex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Х5 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PP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lvl="1" indent="-47625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монтажного электрощита.</a:t>
            </a:r>
          </a:p>
          <a:p>
            <a:pPr marL="228600" indent="-47625" algn="just">
              <a:lnSpc>
                <a:spcPct val="107000"/>
              </a:lnSpc>
              <a:spcAft>
                <a:spcPts val="0"/>
              </a:spcAft>
              <a:tabLst>
                <a:tab pos="5287963" algn="l"/>
                <a:tab pos="7262813" algn="l"/>
              </a:tabLst>
            </a:pPr>
            <a:r>
              <a:rPr lang="ru-RU" sz="1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«Лоджия»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7625" algn="just">
              <a:lnSpc>
                <a:spcPct val="107000"/>
              </a:lnSpc>
              <a:spcAft>
                <a:spcPts val="0"/>
              </a:spcAft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1.Разводка кабелей внутренней системы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электроснабжения, установка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светильника </a:t>
            </a: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Р54.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algn="just">
              <a:lnSpc>
                <a:spcPct val="107000"/>
              </a:lnSpc>
              <a:buFont typeface="+mj-lt"/>
              <a:buAutoNum type="arabicPeriod"/>
              <a:tabLst>
                <a:tab pos="5287963" algn="l"/>
                <a:tab pos="7262813" algn="l"/>
              </a:tabLs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Стяжка из самовыравнивающейся смеси ГОСТ 31358-2019. </a:t>
            </a:r>
          </a:p>
          <a:p>
            <a:pPr marL="228600" indent="-47625" algn="just">
              <a:lnSpc>
                <a:spcPct val="107000"/>
              </a:lnSpc>
              <a:spcAft>
                <a:spcPts val="0"/>
              </a:spcAft>
              <a:tabLst>
                <a:tab pos="5287963" algn="l"/>
                <a:tab pos="7262813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Наружные стены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отделаны улучшенной штукатуркой.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8044698" y="1095555"/>
            <a:ext cx="3747" cy="5581469"/>
          </a:xfrm>
          <a:prstGeom prst="line">
            <a:avLst/>
          </a:prstGeom>
          <a:ln w="76200">
            <a:solidFill>
              <a:srgbClr val="216C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00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9586" y="824955"/>
            <a:ext cx="4794521" cy="50720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500351" y="690986"/>
            <a:ext cx="4947032" cy="54925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3203" y="4308534"/>
            <a:ext cx="290512" cy="5912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7875" y="3364301"/>
            <a:ext cx="412404" cy="2902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98143" y="3808202"/>
            <a:ext cx="241768" cy="177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83203" y="3360986"/>
            <a:ext cx="214940" cy="447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06151" y="2675266"/>
            <a:ext cx="241768" cy="177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23403" y="2934058"/>
            <a:ext cx="241768" cy="2663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57407" y="1788361"/>
            <a:ext cx="290512" cy="5912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21294" y="3183784"/>
            <a:ext cx="241768" cy="177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53569" y="2856420"/>
            <a:ext cx="278484" cy="3784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2457" y="3146304"/>
            <a:ext cx="241768" cy="177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24670" y="1788361"/>
            <a:ext cx="290512" cy="5912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36523" y="3821142"/>
            <a:ext cx="241768" cy="3285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81635" y="4261363"/>
            <a:ext cx="241768" cy="177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20182" y="3803502"/>
            <a:ext cx="504487" cy="1819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50744" y="4692587"/>
            <a:ext cx="364564" cy="517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18007" y="4694741"/>
            <a:ext cx="364564" cy="5156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096000" y="3797390"/>
            <a:ext cx="241768" cy="3285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697123" y="3797390"/>
            <a:ext cx="241768" cy="3285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232347" y="3808202"/>
            <a:ext cx="241768" cy="3285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1315" y="2936737"/>
            <a:ext cx="241768" cy="3285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533923" y="3146304"/>
            <a:ext cx="241768" cy="177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53172" y="3763882"/>
            <a:ext cx="241768" cy="177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02318" y="3766068"/>
            <a:ext cx="241768" cy="177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252776" y="3360985"/>
            <a:ext cx="214940" cy="3406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330213" y="4694741"/>
            <a:ext cx="364564" cy="5156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719235" y="2083996"/>
            <a:ext cx="434056" cy="5912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294940" y="2009955"/>
            <a:ext cx="372488" cy="4773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939900" y="3065987"/>
            <a:ext cx="241768" cy="177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948399" y="3346301"/>
            <a:ext cx="214940" cy="3406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783685" y="3778010"/>
            <a:ext cx="241768" cy="177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0"/>
            <a:ext cx="12191999" cy="3623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 ТЕПЛОГО ПОЛА В ОТДЕЛКЕ «ТЕПЛЫЙ 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WHITE-BOX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5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05642" y="-665278"/>
            <a:ext cx="6586791" cy="79173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851104">
            <a:off x="5180431" y="1310842"/>
            <a:ext cx="378948" cy="2812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851104" flipV="1">
            <a:off x="3931826" y="3023990"/>
            <a:ext cx="386222" cy="2470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51104">
            <a:off x="4534203" y="3331574"/>
            <a:ext cx="210663" cy="2238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851104">
            <a:off x="4752832" y="3049419"/>
            <a:ext cx="131369" cy="2812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851104">
            <a:off x="5836885" y="1465267"/>
            <a:ext cx="131369" cy="2812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51104">
            <a:off x="5999116" y="1724942"/>
            <a:ext cx="249031" cy="1173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851104" flipV="1">
            <a:off x="5606972" y="3604077"/>
            <a:ext cx="397824" cy="2470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51104">
            <a:off x="5157027" y="3498714"/>
            <a:ext cx="183670" cy="2169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851104">
            <a:off x="5395793" y="2352863"/>
            <a:ext cx="249031" cy="1173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851104">
            <a:off x="5245475" y="3183236"/>
            <a:ext cx="144349" cy="2269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3734528" y="4523273"/>
            <a:ext cx="239865" cy="230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3789763" y="4821394"/>
            <a:ext cx="129393" cy="1481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3742666" y="5174704"/>
            <a:ext cx="306266" cy="230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3161822" y="5174703"/>
            <a:ext cx="306262" cy="230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224431" y="3878053"/>
            <a:ext cx="239865" cy="230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1592977" y="4039325"/>
            <a:ext cx="129393" cy="1481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1592977" y="4283681"/>
            <a:ext cx="129393" cy="1481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4207837" y="4420673"/>
            <a:ext cx="131693" cy="3089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2807482" y="4430133"/>
            <a:ext cx="131693" cy="3089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1557439" y="3557247"/>
            <a:ext cx="306266" cy="230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3108533" y="3309594"/>
            <a:ext cx="306266" cy="230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5400000">
            <a:off x="2016023" y="3994408"/>
            <a:ext cx="162456" cy="2049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2981199" y="3959804"/>
            <a:ext cx="162454" cy="2741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5400000">
            <a:off x="3270712" y="4569555"/>
            <a:ext cx="242163" cy="136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3312407" y="4828640"/>
            <a:ext cx="129393" cy="1481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12191999" cy="3623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 ТЕПЛОГО ПОЛА В ОТДЕЛКЕ «ТЕПЛЫЙ 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WHITE-BOX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53325" y="-1831589"/>
            <a:ext cx="4885350" cy="108548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5400000">
            <a:off x="4209301" y="2527151"/>
            <a:ext cx="353708" cy="285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3376852" y="4774332"/>
            <a:ext cx="345082" cy="3199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702444" y="4774332"/>
            <a:ext cx="345082" cy="3199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323546" y="4774332"/>
            <a:ext cx="345082" cy="3199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7894219" y="4857721"/>
            <a:ext cx="345082" cy="3199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71379" y="4519828"/>
            <a:ext cx="509008" cy="3199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7037316" y="2402056"/>
            <a:ext cx="448622" cy="3199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7801825" y="2402056"/>
            <a:ext cx="448622" cy="3199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2072498" y="3323328"/>
            <a:ext cx="211344" cy="1639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2072498" y="3619536"/>
            <a:ext cx="211344" cy="1639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2123513" y="2682439"/>
            <a:ext cx="345082" cy="3199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2680677" y="3623831"/>
            <a:ext cx="217060" cy="1610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3470522" y="3996738"/>
            <a:ext cx="271696" cy="2404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3170569" y="3904568"/>
            <a:ext cx="142297" cy="2954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4496162" y="3898119"/>
            <a:ext cx="142297" cy="2954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4789301" y="4013996"/>
            <a:ext cx="271696" cy="2404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5277382" y="4013995"/>
            <a:ext cx="271696" cy="2404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8022778" y="3986511"/>
            <a:ext cx="271696" cy="2404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8014665" y="4373436"/>
            <a:ext cx="211344" cy="1639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10038484" y="3611426"/>
            <a:ext cx="271696" cy="2404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7819497" y="3279182"/>
            <a:ext cx="271696" cy="1783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5400000">
            <a:off x="7849673" y="2937729"/>
            <a:ext cx="211344" cy="1639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7285743" y="3197195"/>
            <a:ext cx="271696" cy="2404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5400000">
            <a:off x="5699919" y="3904568"/>
            <a:ext cx="142297" cy="2954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7554176" y="3915376"/>
            <a:ext cx="142297" cy="2954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8719184" y="3661233"/>
            <a:ext cx="266790" cy="1630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8329544" y="3363241"/>
            <a:ext cx="142297" cy="2954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7042768" y="3328718"/>
            <a:ext cx="142297" cy="2954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4107490" y="3358916"/>
            <a:ext cx="142297" cy="2954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0"/>
            <a:ext cx="12191999" cy="3623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 ТЕПЛОГО ПОЛА В ОТДЕЛКЕ «ТЕПЛЫЙ 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WHITE-BOX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53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6192</TotalTime>
  <Words>785</Words>
  <Application>Microsoft Office PowerPoint</Application>
  <PresentationFormat>Широкоэкранный</PresentationFormat>
  <Paragraphs>87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Деренговская Елена Михайловна</dc:creator>
  <cp:lastModifiedBy>Сергиенко Дмитрий Валерьевич</cp:lastModifiedBy>
  <cp:revision>38</cp:revision>
  <dcterms:created xsi:type="dcterms:W3CDTF">2023-01-23T09:38:02Z</dcterms:created>
  <dcterms:modified xsi:type="dcterms:W3CDTF">2023-06-09T14:18:38Z</dcterms:modified>
</cp:coreProperties>
</file>